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7" r:id="rId2"/>
    <p:sldId id="29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2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96" r:id="rId22"/>
    <p:sldId id="281" r:id="rId23"/>
    <p:sldId id="279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7" r:id="rId32"/>
    <p:sldId id="289" r:id="rId33"/>
    <p:sldId id="291" r:id="rId34"/>
    <p:sldId id="292" r:id="rId35"/>
    <p:sldId id="293" r:id="rId36"/>
    <p:sldId id="298" r:id="rId37"/>
    <p:sldId id="299" r:id="rId38"/>
    <p:sldId id="300" r:id="rId39"/>
    <p:sldId id="302" r:id="rId40"/>
    <p:sldId id="301" r:id="rId41"/>
    <p:sldId id="303" r:id="rId42"/>
    <p:sldId id="304" r:id="rId43"/>
    <p:sldId id="305" r:id="rId44"/>
    <p:sldId id="29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5C967-935C-4EF3-9FDC-47BC5F2D3B4B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F0D8D-FC74-4539-98C1-D5F627C3A12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7"/>
          <p:cNvSpPr txBox="1">
            <a:spLocks noGrp="1" noChangeArrowheads="1"/>
          </p:cNvSpPr>
          <p:nvPr/>
        </p:nvSpPr>
        <p:spPr bwMode="auto">
          <a:xfrm>
            <a:off x="3885294" y="8685559"/>
            <a:ext cx="2971107" cy="4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B845CCA-983B-468E-94FB-E95E90583B90}" type="slidenum">
              <a:rPr lang="en-US" sz="1200">
                <a:latin typeface="Arial" charset="0"/>
                <a:ea typeface="ＭＳ Ｐゴシック" pitchFamily="-112" charset="-128"/>
              </a:rPr>
              <a:pPr algn="r" eaLnBrk="1" hangingPunct="1"/>
              <a:t>5</a:t>
            </a:fld>
            <a:endParaRPr lang="en-US" sz="120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1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30588"/>
          </a:xfrm>
          <a:ln/>
        </p:spPr>
      </p:sp>
      <p:sp>
        <p:nvSpPr>
          <p:cNvPr id="251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238" y="4343510"/>
            <a:ext cx="5485121" cy="4114289"/>
          </a:xfrm>
          <a:noFill/>
          <a:ln/>
        </p:spPr>
        <p:txBody>
          <a:bodyPr lIns="91440" tIns="45720" rIns="91440" bIns="45720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58EBFC-7027-4E06-9A5C-CD559AF95DC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932818-533A-4E7A-82EA-21A95F74436B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Poor mothers and adolescent mothers</a:t>
            </a:r>
            <a:r>
              <a:rPr lang="en-US" baseline="0" dirty="0" smtClean="0"/>
              <a:t> are more likely to have </a:t>
            </a:r>
            <a:r>
              <a:rPr lang="en-US" baseline="0" dirty="0" err="1" smtClean="0"/>
              <a:t>premi</a:t>
            </a:r>
            <a:r>
              <a:rPr lang="en-US" baseline="0" dirty="0" smtClean="0"/>
              <a:t> babies – prematurity associated with many cognitive and learning problems – children from poverty more likely to be exposed to drugs – nicotine &amp; alcohol and illegal drugs – cocaine/heroin – stress levels in homes often higher because </a:t>
            </a:r>
            <a:r>
              <a:rPr lang="en-US" baseline="0" smtClean="0"/>
              <a:t>of conflicts 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54F7A3-F6FA-4987-8149-DF002634E492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29A03C-E4C8-43F4-8812-F3988D83C6CD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27EB14-C26D-421B-AFA4-88DE6619515D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BB98B1-C906-4EB8-812E-61843AD3FC7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724F6F-BC96-4CF4-9EC6-D6FEA5CF0F54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94A43DA-6738-4979-A9DE-9C9B47B4E701}" type="datetimeFigureOut">
              <a:rPr lang="en-AU" smtClean="0"/>
              <a:pPr/>
              <a:t>21/06/2012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2462AC8-9E73-45E9-8C63-8BC194B4849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api.ning.com/files/VMnGwLNwu9b2uBy*rKcQQG1E7pJaykJDcjWUlVKfdWIr3WPfG72WI*a3mgn9DBg5NJ9z2oLD*y*iLSzaVaxEH90GGA1Q7oUt/interview.jpg&amp;imgrefurl=http://www.analyticbridge.com/group/interviews&amp;usg=__CBIbNAWX0vEtZvRjl0VltmKqyWo=&amp;h=700&amp;w=720&amp;sz=128&amp;hl=en&amp;start=1&amp;um=1&amp;tbnid=embNblkbUPy_7M:&amp;tbnh=136&amp;tbnw=140&amp;prev=/images?q=interviews&amp;hl=en&amp;um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2A9EwmsqXg" TargetMode="External"/><Relationship Id="rId2" Type="http://schemas.openxmlformats.org/officeDocument/2006/relationships/hyperlink" Target="http://www.smh.com.au/interactive/2009/national/calling-australia-home/index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HzTUYAOkP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hg6qcgoay4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au/imgres?imgurl=http://proudatheists.files.wordpress.com/2009/07/9children.jpg&amp;imgrefurl=http://proudatheists.wordpress.com/2009/07/06/how-much-does-jesus-love-the-little-children/&amp;usg=__X8kha3jVPj8egkr2F_om6th7d2g=&amp;h=419&amp;w=418&amp;sz=47&amp;hl=en&amp;start=1&amp;itbs=1&amp;tbnid=Wz-6zUIIbafPXM:&amp;tbnh=125&amp;tbnw=125&amp;prev=/images?q=children&amp;hl=en&amp;gbv=2&amp;tbs=isch: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.au/imgres?imgurl=http://www.contextid.com/images/context_big.gif&amp;imgrefurl=http://www.contextid.com/&amp;h=350&amp;w=350&amp;sz=8&amp;hl=en&amp;start=11&amp;um=1&amp;tbnid=krTP9OG4lZUobM:&amp;tbnh=120&amp;tbnw=120&amp;prev=/images?q=context&amp;gbv=2&amp;um=1&amp;hl=en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.au/imgres?imgurl=http://www.politicaldisgust.com/wp-content/uploads/2009/11/bribing-taliban.jpg&amp;imgrefurl=http://www.politicaldisgust.com/?paged=2&amp;usg=__-OS8t3fJ-bKROuoke9m6HbYJP2U=&amp;h=265&amp;w=396&amp;sz=59&amp;hl=en&amp;start=8&amp;itbs=1&amp;tbnid=CTKompdUM7UESM:&amp;tbnh=83&amp;tbnw=124&amp;prev=/images?q=bribing&amp;hl=en&amp;gbv=2&amp;tbs=isch: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tarakotagoldens.com/classroom_management/images/classroom%206.jpg&amp;imgrefurl=http://www.tarakotagoldens.com/classroom_management/&amp;usg=__FFPVMl7EqaLHyzsBtDUrY9Xiw9k=&amp;h=380&amp;w=506&amp;sz=49&amp;hl=en&amp;start=2&amp;um=1&amp;itbs=1&amp;tbnid=xoBsS7g1DBIf7M:&amp;tbnh=98&amp;tbnw=131&amp;prev=/images?q=secondary+classroom&amp;um=1&amp;hl=en&amp;rlz=1T4ACAW_enAU342AU343&amp;tbs=isch: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oy%20at%20Blackbo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638175"/>
            <a:ext cx="12192000" cy="813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AU" smtClean="0"/>
              <a:t>Psychological Principles of Classroom Management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2290763" y="2060575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/>
              <a:t>Culture and community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Stereotypes</a:t>
            </a:r>
            <a:endParaRPr lang="en-A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You are being interviewed for your first teaching job, the principal asks: do boys and girls learn differently?</a:t>
            </a:r>
            <a:endParaRPr lang="en-AU" smtClean="0"/>
          </a:p>
        </p:txBody>
      </p:sp>
      <p:pic>
        <p:nvPicPr>
          <p:cNvPr id="13316" name="Picture 5" descr="intervie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2341563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Differences in cognition</a:t>
            </a:r>
            <a:endParaRPr lang="en-A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Behavioral problems and truancy mainly boys </a:t>
            </a:r>
          </a:p>
          <a:p>
            <a:pPr eaLnBrk="1" hangingPunct="1"/>
            <a:r>
              <a:rPr lang="en-US" smtClean="0"/>
              <a:t>Boys are less attentive </a:t>
            </a:r>
          </a:p>
          <a:p>
            <a:pPr eaLnBrk="1" hangingPunct="1"/>
            <a:r>
              <a:rPr lang="en-US" smtClean="0"/>
              <a:t>The feminism of primary teaching favours girls</a:t>
            </a:r>
          </a:p>
          <a:p>
            <a:pPr eaLnBrk="1" hangingPunct="1"/>
            <a:r>
              <a:rPr lang="en-US" smtClean="0"/>
              <a:t>Boys favour logical subjects over language based models </a:t>
            </a: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14313"/>
            <a:ext cx="8692455" cy="982439"/>
          </a:xfrm>
        </p:spPr>
        <p:txBody>
          <a:bodyPr/>
          <a:lstStyle/>
          <a:p>
            <a:pPr eaLnBrk="1" hangingPunct="1"/>
            <a:r>
              <a:rPr lang="en-US" sz="5400" dirty="0" smtClean="0"/>
              <a:t>Community is EVERYBODY!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828800"/>
            <a:ext cx="8202488" cy="43370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girls and boys;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Aboriginal and Torres Strait Islander students;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learning English as a second language;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from low socioeconomic backgrounds;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with special gifts and talents;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with special education needs; and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students isolated from schools.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AU" smtClean="0"/>
              <a:t>Acknowledging diversity</a:t>
            </a:r>
            <a:br>
              <a:rPr lang="en-AU" smtClean="0"/>
            </a:br>
            <a:r>
              <a:rPr lang="en-AU" smtClean="0"/>
              <a:t>in the classroom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832"/>
            <a:ext cx="8353425" cy="4552231"/>
          </a:xfrm>
          <a:noFill/>
        </p:spPr>
        <p:txBody>
          <a:bodyPr/>
          <a:lstStyle/>
          <a:p>
            <a:endParaRPr lang="en-AU" sz="1000" dirty="0" smtClean="0"/>
          </a:p>
          <a:p>
            <a:r>
              <a:rPr lang="en-AU" sz="1000" dirty="0" smtClean="0"/>
              <a:t> In 2010, over 220,000 students from language backgrounds other than English (LBOTE) were enrolled in NSW government schools.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dirty="0" smtClean="0"/>
              <a:t>Students in NSW government schools come from diverse cultural, linguistic, social, economic, geographic and family contexts: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29.4</a:t>
            </a:r>
            <a:r>
              <a:rPr lang="en-AU" sz="2000" dirty="0" smtClean="0"/>
              <a:t> of students are from language backgrounds other than English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25%</a:t>
            </a:r>
            <a:r>
              <a:rPr lang="en-AU" sz="2000" dirty="0" smtClean="0"/>
              <a:t> (150,000) of students are in Priority Schools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11%</a:t>
            </a:r>
            <a:r>
              <a:rPr lang="en-AU" sz="2000" dirty="0" smtClean="0"/>
              <a:t> (82,000) of students are in ESL programs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5%</a:t>
            </a:r>
            <a:r>
              <a:rPr lang="en-AU" sz="2000" dirty="0" smtClean="0"/>
              <a:t> (36,000) of students are Aboriginal and Torres Strait Islander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4%</a:t>
            </a:r>
            <a:r>
              <a:rPr lang="en-AU" sz="2000" dirty="0" smtClean="0"/>
              <a:t> (33,000) of students have a confirmed disability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b="1" dirty="0" smtClean="0"/>
              <a:t>2%</a:t>
            </a:r>
            <a:r>
              <a:rPr lang="en-AU" sz="2000" dirty="0" smtClean="0"/>
              <a:t> (12,000) of students are refugees.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dirty="0" smtClean="0"/>
              <a:t>These differences are not mutually exclusive - an individual student may belong to one or more of these groups. </a:t>
            </a:r>
          </a:p>
          <a:p>
            <a:pPr eaLnBrk="1" hangingPunct="1">
              <a:lnSpc>
                <a:spcPct val="80000"/>
              </a:lnSpc>
            </a:pPr>
            <a:r>
              <a:rPr lang="en-AU" sz="2000" dirty="0" smtClean="0"/>
              <a:t>Students in any of these groups may also be gifted and/or    talented.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http://www.smh.com.au/interactive/2009/national/calling-australia-home/index.html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A school in SA</a:t>
            </a:r>
          </a:p>
          <a:p>
            <a:r>
              <a:rPr lang="en-AU" dirty="0" smtClean="0">
                <a:hlinkClick r:id="rId3"/>
              </a:rPr>
              <a:t>http://www.youtube.com/watch?v=b2A9EwmsqXg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smtClean="0"/>
              <a:t>Students come to classrooms</a:t>
            </a:r>
            <a:br>
              <a:rPr lang="en-US" sz="3600" b="1" smtClean="0"/>
            </a:br>
            <a:r>
              <a:rPr lang="en-US" sz="3600" b="1" smtClean="0"/>
              <a:t>with:</a:t>
            </a:r>
            <a:endParaRPr lang="en-US" sz="40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Different levels of ability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learning styles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motivations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prior understandings and skills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personalities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home lives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Classroom Immersion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Think – Pair – Share</a:t>
            </a:r>
          </a:p>
          <a:p>
            <a:pPr>
              <a:buNone/>
            </a:pPr>
            <a:r>
              <a:rPr lang="en-AU" dirty="0" smtClean="0"/>
              <a:t>What norms, assumptions, values were held by the school community?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Making Decisions about Discipline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Educational psychology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How To Maintain Classroom Discipline - Good And Bad Methods Training Educational Video</a:t>
            </a:r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http://www.youtube.com/watch?v=gHzTUYAOkPM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Did you know: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15 000 hours are spent at school</a:t>
            </a:r>
          </a:p>
          <a:p>
            <a:pPr eaLnBrk="1" hangingPunct="1"/>
            <a:r>
              <a:rPr lang="en-US" smtClean="0"/>
              <a:t>Achievement and attitude are related to schooling 20-25%</a:t>
            </a:r>
          </a:p>
          <a:p>
            <a:pPr eaLnBrk="1" hangingPunct="1"/>
            <a:r>
              <a:rPr lang="en-US" smtClean="0"/>
              <a:t>Family 5%</a:t>
            </a:r>
          </a:p>
          <a:p>
            <a:pPr eaLnBrk="1" hangingPunct="1"/>
            <a:r>
              <a:rPr lang="en-US" smtClean="0"/>
              <a:t>Classroom factors – greater influence – greater variation than schools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Let’s get started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</a:t>
            </a:r>
            <a:r>
              <a:rPr lang="en-AU" dirty="0" smtClean="0">
                <a:hlinkClick r:id="rId2"/>
              </a:rPr>
              <a:t>www.youtube.com/watch?v=Ahg6qcgoay4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Influences on Disciplinary Practices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Beliefs about children and their behaviour</a:t>
            </a:r>
          </a:p>
          <a:p>
            <a:pPr eaLnBrk="1" hangingPunct="1"/>
            <a:r>
              <a:rPr lang="en-US" smtClean="0"/>
              <a:t>Values about education and discipline</a:t>
            </a:r>
          </a:p>
          <a:p>
            <a:pPr eaLnBrk="1" hangingPunct="1"/>
            <a:r>
              <a:rPr lang="en-US" smtClean="0"/>
              <a:t>Responses</a:t>
            </a:r>
          </a:p>
          <a:p>
            <a:pPr eaLnBrk="1" hangingPunct="1"/>
            <a:r>
              <a:rPr lang="en-US" smtClean="0"/>
              <a:t>Constraints</a:t>
            </a:r>
          </a:p>
          <a:p>
            <a:pPr eaLnBrk="1" hangingPunct="1"/>
            <a:r>
              <a:rPr lang="en-US" smtClean="0"/>
              <a:t>Practice</a:t>
            </a:r>
          </a:p>
          <a:p>
            <a:pPr eaLnBrk="1" hangingPunct="1"/>
            <a:r>
              <a:rPr lang="en-US" smtClean="0"/>
              <a:t>Reflection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pPr eaLnBrk="1" hangingPunct="1"/>
            <a:r>
              <a:rPr lang="en-US" smtClean="0"/>
              <a:t>Beliefs about children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411662"/>
          </a:xfrm>
        </p:spPr>
        <p:txBody>
          <a:bodyPr/>
          <a:lstStyle/>
          <a:p>
            <a:pPr eaLnBrk="1" hangingPunct="1"/>
            <a:r>
              <a:rPr lang="en-US" smtClean="0"/>
              <a:t>‘Your beliefs about children will colour everything that happens in your classroom both educationally and in terms of student discipline’ (Kohn 1996a)</a:t>
            </a:r>
          </a:p>
        </p:txBody>
      </p:sp>
      <p:sp>
        <p:nvSpPr>
          <p:cNvPr id="15364" name="AutoShape 5" descr="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76688" y="283368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5365" name="AutoShape 7" descr="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76688" y="283368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pic>
        <p:nvPicPr>
          <p:cNvPr id="15366" name="Picture 9" descr="9childr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068638"/>
            <a:ext cx="39814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908050"/>
            <a:ext cx="7793038" cy="720725"/>
          </a:xfrm>
        </p:spPr>
        <p:txBody>
          <a:bodyPr/>
          <a:lstStyle/>
          <a:p>
            <a:pPr eaLnBrk="1" hangingPunct="1"/>
            <a:r>
              <a:rPr lang="en-US" sz="4000" smtClean="0"/>
              <a:t>Self, pair, share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989138"/>
            <a:ext cx="7772400" cy="44323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As a child, how were you expected to behave?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What happened when you did not meet those expectations?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As a teacher what are your expectations of children?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What would be your responses to children who do not meet those expectations?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3492500" y="836613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3563938" y="83661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3348038" y="765175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563938" y="981075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3492500" y="549275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3203575" y="62071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3419475" y="62071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21" name="Rectangle 13"/>
          <p:cNvSpPr>
            <a:spLocks noChangeArrowheads="1"/>
          </p:cNvSpPr>
          <p:nvPr/>
        </p:nvSpPr>
        <p:spPr bwMode="auto">
          <a:xfrm>
            <a:off x="3419475" y="476250"/>
            <a:ext cx="33115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Text Box 14"/>
          <p:cNvSpPr txBox="1">
            <a:spLocks noChangeArrowheads="1"/>
          </p:cNvSpPr>
          <p:nvPr/>
        </p:nvSpPr>
        <p:spPr bwMode="auto">
          <a:xfrm>
            <a:off x="3635375" y="549275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Beliefs about children and their behaviour</a:t>
            </a:r>
          </a:p>
        </p:txBody>
      </p:sp>
      <p:sp>
        <p:nvSpPr>
          <p:cNvPr id="13323" name="AutoShape 15"/>
          <p:cNvSpPr>
            <a:spLocks noChangeArrowheads="1"/>
          </p:cNvSpPr>
          <p:nvPr/>
        </p:nvSpPr>
        <p:spPr bwMode="auto">
          <a:xfrm>
            <a:off x="4500563" y="1268413"/>
            <a:ext cx="360362" cy="504825"/>
          </a:xfrm>
          <a:prstGeom prst="downArrow">
            <a:avLst>
              <a:gd name="adj1" fmla="val 50000"/>
              <a:gd name="adj2" fmla="val 3502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Rectangle 16"/>
          <p:cNvSpPr>
            <a:spLocks noChangeArrowheads="1"/>
          </p:cNvSpPr>
          <p:nvPr/>
        </p:nvSpPr>
        <p:spPr bwMode="auto">
          <a:xfrm>
            <a:off x="3563938" y="1844675"/>
            <a:ext cx="31686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Text Box 17"/>
          <p:cNvSpPr txBox="1">
            <a:spLocks noChangeArrowheads="1"/>
          </p:cNvSpPr>
          <p:nvPr/>
        </p:nvSpPr>
        <p:spPr bwMode="auto">
          <a:xfrm>
            <a:off x="3635375" y="1844675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Values about education and discipline</a:t>
            </a:r>
          </a:p>
        </p:txBody>
      </p:sp>
      <p:sp>
        <p:nvSpPr>
          <p:cNvPr id="13326" name="AutoShape 18"/>
          <p:cNvSpPr>
            <a:spLocks noChangeArrowheads="1"/>
          </p:cNvSpPr>
          <p:nvPr/>
        </p:nvSpPr>
        <p:spPr bwMode="auto">
          <a:xfrm>
            <a:off x="4572000" y="2565400"/>
            <a:ext cx="287338" cy="503238"/>
          </a:xfrm>
          <a:prstGeom prst="down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Rectangle 19"/>
          <p:cNvSpPr>
            <a:spLocks noChangeArrowheads="1"/>
          </p:cNvSpPr>
          <p:nvPr/>
        </p:nvSpPr>
        <p:spPr bwMode="auto">
          <a:xfrm>
            <a:off x="3563938" y="3213100"/>
            <a:ext cx="280828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20"/>
          <p:cNvSpPr txBox="1">
            <a:spLocks noChangeArrowheads="1"/>
          </p:cNvSpPr>
          <p:nvPr/>
        </p:nvSpPr>
        <p:spPr bwMode="auto">
          <a:xfrm>
            <a:off x="2627313" y="3357563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29" name="Text Box 21"/>
          <p:cNvSpPr txBox="1">
            <a:spLocks noChangeArrowheads="1"/>
          </p:cNvSpPr>
          <p:nvPr/>
        </p:nvSpPr>
        <p:spPr bwMode="auto">
          <a:xfrm>
            <a:off x="3995738" y="3284538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Bank of responses</a:t>
            </a:r>
          </a:p>
        </p:txBody>
      </p:sp>
      <p:sp>
        <p:nvSpPr>
          <p:cNvPr id="13330" name="AutoShape 22"/>
          <p:cNvSpPr>
            <a:spLocks noChangeArrowheads="1"/>
          </p:cNvSpPr>
          <p:nvPr/>
        </p:nvSpPr>
        <p:spPr bwMode="auto">
          <a:xfrm>
            <a:off x="4500563" y="3716338"/>
            <a:ext cx="287337" cy="503237"/>
          </a:xfrm>
          <a:prstGeom prst="down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Rectangle 23"/>
          <p:cNvSpPr>
            <a:spLocks noChangeArrowheads="1"/>
          </p:cNvSpPr>
          <p:nvPr/>
        </p:nvSpPr>
        <p:spPr bwMode="auto">
          <a:xfrm>
            <a:off x="3563938" y="4365625"/>
            <a:ext cx="266541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Text Box 24"/>
          <p:cNvSpPr txBox="1">
            <a:spLocks noChangeArrowheads="1"/>
          </p:cNvSpPr>
          <p:nvPr/>
        </p:nvSpPr>
        <p:spPr bwMode="auto">
          <a:xfrm>
            <a:off x="3635375" y="4365625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Constraints – context, policy, support</a:t>
            </a:r>
          </a:p>
        </p:txBody>
      </p:sp>
      <p:sp>
        <p:nvSpPr>
          <p:cNvPr id="13333" name="AutoShape 25"/>
          <p:cNvSpPr>
            <a:spLocks noChangeArrowheads="1"/>
          </p:cNvSpPr>
          <p:nvPr/>
        </p:nvSpPr>
        <p:spPr bwMode="auto">
          <a:xfrm>
            <a:off x="4500563" y="5157788"/>
            <a:ext cx="287337" cy="503237"/>
          </a:xfrm>
          <a:prstGeom prst="down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4" name="Rectangle 26"/>
          <p:cNvSpPr>
            <a:spLocks noChangeArrowheads="1"/>
          </p:cNvSpPr>
          <p:nvPr/>
        </p:nvSpPr>
        <p:spPr bwMode="auto">
          <a:xfrm>
            <a:off x="3779838" y="5805488"/>
            <a:ext cx="223361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5" name="Text Box 27"/>
          <p:cNvSpPr txBox="1">
            <a:spLocks noChangeArrowheads="1"/>
          </p:cNvSpPr>
          <p:nvPr/>
        </p:nvSpPr>
        <p:spPr bwMode="auto">
          <a:xfrm>
            <a:off x="3995738" y="58769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Practice</a:t>
            </a:r>
          </a:p>
        </p:txBody>
      </p:sp>
      <p:sp>
        <p:nvSpPr>
          <p:cNvPr id="13336" name="AutoShape 28"/>
          <p:cNvSpPr>
            <a:spLocks noChangeArrowheads="1"/>
          </p:cNvSpPr>
          <p:nvPr/>
        </p:nvSpPr>
        <p:spPr bwMode="auto">
          <a:xfrm rot="-5400000">
            <a:off x="6767513" y="3105150"/>
            <a:ext cx="287338" cy="503237"/>
          </a:xfrm>
          <a:prstGeom prst="down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7" name="AutoShape 29"/>
          <p:cNvSpPr>
            <a:spLocks noChangeArrowheads="1"/>
          </p:cNvSpPr>
          <p:nvPr/>
        </p:nvSpPr>
        <p:spPr bwMode="auto">
          <a:xfrm rot="5400000">
            <a:off x="3024188" y="3176588"/>
            <a:ext cx="287337" cy="503237"/>
          </a:xfrm>
          <a:prstGeom prst="down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8" name="Rectangle 30"/>
          <p:cNvSpPr>
            <a:spLocks noChangeArrowheads="1"/>
          </p:cNvSpPr>
          <p:nvPr/>
        </p:nvSpPr>
        <p:spPr bwMode="auto">
          <a:xfrm>
            <a:off x="611188" y="3213100"/>
            <a:ext cx="22320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9" name="Text Box 31"/>
          <p:cNvSpPr txBox="1">
            <a:spLocks noChangeArrowheads="1"/>
          </p:cNvSpPr>
          <p:nvPr/>
        </p:nvSpPr>
        <p:spPr bwMode="auto">
          <a:xfrm>
            <a:off x="684213" y="32131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Educational Theory</a:t>
            </a:r>
          </a:p>
        </p:txBody>
      </p:sp>
      <p:sp>
        <p:nvSpPr>
          <p:cNvPr id="13340" name="Rectangle 32"/>
          <p:cNvSpPr>
            <a:spLocks noChangeArrowheads="1"/>
          </p:cNvSpPr>
          <p:nvPr/>
        </p:nvSpPr>
        <p:spPr bwMode="auto">
          <a:xfrm>
            <a:off x="7308850" y="3213100"/>
            <a:ext cx="16557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1" name="Text Box 33"/>
          <p:cNvSpPr txBox="1">
            <a:spLocks noChangeArrowheads="1"/>
          </p:cNvSpPr>
          <p:nvPr/>
        </p:nvSpPr>
        <p:spPr bwMode="auto">
          <a:xfrm>
            <a:off x="7380288" y="3213100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Theories of discipline</a:t>
            </a:r>
          </a:p>
        </p:txBody>
      </p:sp>
      <p:sp>
        <p:nvSpPr>
          <p:cNvPr id="13342" name="Line 34"/>
          <p:cNvSpPr>
            <a:spLocks noChangeShapeType="1"/>
          </p:cNvSpPr>
          <p:nvPr/>
        </p:nvSpPr>
        <p:spPr bwMode="auto">
          <a:xfrm flipH="1">
            <a:off x="395288" y="5949950"/>
            <a:ext cx="3313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3343" name="Line 35"/>
          <p:cNvSpPr>
            <a:spLocks noChangeShapeType="1"/>
          </p:cNvSpPr>
          <p:nvPr/>
        </p:nvSpPr>
        <p:spPr bwMode="auto">
          <a:xfrm flipV="1">
            <a:off x="250825" y="4292600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3344" name="Rectangle 36"/>
          <p:cNvSpPr>
            <a:spLocks noChangeArrowheads="1"/>
          </p:cNvSpPr>
          <p:nvPr/>
        </p:nvSpPr>
        <p:spPr bwMode="auto">
          <a:xfrm>
            <a:off x="0" y="1557338"/>
            <a:ext cx="539750" cy="2592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5" name="Text Box 37"/>
          <p:cNvSpPr txBox="1">
            <a:spLocks noChangeArrowheads="1"/>
          </p:cNvSpPr>
          <p:nvPr/>
        </p:nvSpPr>
        <p:spPr bwMode="auto">
          <a:xfrm>
            <a:off x="0" y="1628775"/>
            <a:ext cx="4587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Reflection on practice</a:t>
            </a:r>
          </a:p>
        </p:txBody>
      </p:sp>
      <p:sp>
        <p:nvSpPr>
          <p:cNvPr id="13346" name="Line 38"/>
          <p:cNvSpPr>
            <a:spLocks noChangeShapeType="1"/>
          </p:cNvSpPr>
          <p:nvPr/>
        </p:nvSpPr>
        <p:spPr bwMode="auto">
          <a:xfrm flipV="1">
            <a:off x="250825" y="765175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3347" name="Line 39"/>
          <p:cNvSpPr>
            <a:spLocks noChangeShapeType="1"/>
          </p:cNvSpPr>
          <p:nvPr/>
        </p:nvSpPr>
        <p:spPr bwMode="auto">
          <a:xfrm>
            <a:off x="395288" y="76517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Nature of Children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Wicked / evil / sinful / delinquents</a:t>
            </a:r>
          </a:p>
          <a:p>
            <a:pPr eaLnBrk="1" hangingPunct="1"/>
            <a:r>
              <a:rPr lang="en-US" smtClean="0"/>
              <a:t>Adults must maintain strict control over them</a:t>
            </a:r>
          </a:p>
          <a:p>
            <a:pPr eaLnBrk="1" hangingPunct="1"/>
            <a:r>
              <a:rPr lang="en-US" smtClean="0"/>
              <a:t>Children need to be socialised / tamed / civilised / disciplined – punishment</a:t>
            </a:r>
          </a:p>
          <a:p>
            <a:pPr eaLnBrk="1" hangingPunct="1"/>
            <a:r>
              <a:rPr lang="en-US" smtClean="0"/>
              <a:t>This view underpins the use of rewards for behaviour for which </a:t>
            </a:r>
            <a:r>
              <a:rPr lang="en-US" i="1" smtClean="0"/>
              <a:t>we </a:t>
            </a:r>
            <a:r>
              <a:rPr lang="en-US" smtClean="0"/>
              <a:t>approve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Opposite view</a:t>
            </a:r>
          </a:p>
          <a:p>
            <a:pPr eaLnBrk="1" hangingPunct="1"/>
            <a:r>
              <a:rPr lang="en-US" smtClean="0"/>
              <a:t>Children are innocent / need protection</a:t>
            </a:r>
          </a:p>
          <a:p>
            <a:pPr eaLnBrk="1" hangingPunct="1"/>
            <a:r>
              <a:rPr lang="en-US" smtClean="0"/>
              <a:t>Implies that if a child acts disruptively – do not understand / they are misunderstood or mistreated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smtClean="0"/>
              <a:t>Beliefs about children’s behaviour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268413"/>
            <a:ext cx="77724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Misbehaviour? Is it in the eye of the beholder?</a:t>
            </a:r>
          </a:p>
          <a:p>
            <a:pPr eaLnBrk="1" hangingPunct="1"/>
            <a:r>
              <a:rPr lang="en-US" smtClean="0"/>
              <a:t>Student disengagement</a:t>
            </a:r>
          </a:p>
          <a:p>
            <a:pPr eaLnBrk="1" hangingPunct="1"/>
            <a:r>
              <a:rPr lang="en-US" smtClean="0"/>
              <a:t>- behavioural difficulty or educational issue?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Think….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What do you attribute behavioural difficulty to?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The child or the nature of your teaching?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692150"/>
            <a:ext cx="8229600" cy="56165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Study – teachers…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66% blamed home factors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30% blamed child factors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4% aspects of teaching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Parents and children blame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dirty="0" smtClean="0"/>
              <a:t>Teacher unfairness – favoritism / picking on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dirty="0" smtClean="0"/>
              <a:t>Shouting at / not listening to / not recognizing students work / too much homework / lack of support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(</a:t>
            </a:r>
            <a:r>
              <a:rPr lang="en-US" dirty="0" err="1" smtClean="0"/>
              <a:t>Croll</a:t>
            </a:r>
            <a:r>
              <a:rPr lang="en-US" dirty="0" smtClean="0"/>
              <a:t> &amp; Moses 1985 cited in Miller 2003)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Assumptions about academic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behavioural</a:t>
            </a:r>
            <a:r>
              <a:rPr lang="en-US" dirty="0" smtClean="0"/>
              <a:t> errors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539750" y="1844675"/>
            <a:ext cx="3455988" cy="48498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Academic errors</a:t>
            </a:r>
          </a:p>
          <a:p>
            <a:pPr>
              <a:spcBef>
                <a:spcPct val="50000"/>
              </a:spcBef>
            </a:pPr>
            <a:r>
              <a:rPr lang="en-US" sz="2800"/>
              <a:t>Accidental</a:t>
            </a:r>
          </a:p>
          <a:p>
            <a:pPr>
              <a:spcBef>
                <a:spcPct val="50000"/>
              </a:spcBef>
            </a:pPr>
            <a:r>
              <a:rPr lang="en-US" sz="2800"/>
              <a:t>Inevitable</a:t>
            </a:r>
          </a:p>
          <a:p>
            <a:pPr>
              <a:spcBef>
                <a:spcPct val="50000"/>
              </a:spcBef>
            </a:pPr>
            <a:r>
              <a:rPr lang="en-US" sz="2800"/>
              <a:t>Signal need for teaching</a:t>
            </a:r>
          </a:p>
          <a:p>
            <a:pPr>
              <a:spcBef>
                <a:spcPct val="50000"/>
              </a:spcBef>
            </a:pPr>
            <a:r>
              <a:rPr lang="en-US" sz="2800"/>
              <a:t>Students with learning difficulties need modified teaching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644008" y="1772816"/>
            <a:ext cx="3888432" cy="461664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 err="1"/>
              <a:t>Behavioural</a:t>
            </a:r>
            <a:r>
              <a:rPr lang="en-US" sz="2800" i="1" dirty="0"/>
              <a:t> Errors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Deliberate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Should not happen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Should be punished</a:t>
            </a:r>
          </a:p>
          <a:p>
            <a:pPr>
              <a:spcBef>
                <a:spcPct val="50000"/>
              </a:spcBef>
            </a:pPr>
            <a:endParaRPr lang="en-US" sz="2800" dirty="0" smtClean="0"/>
          </a:p>
          <a:p>
            <a:pPr>
              <a:spcBef>
                <a:spcPct val="50000"/>
              </a:spcBef>
            </a:pPr>
            <a:r>
              <a:rPr lang="en-US" sz="2800" dirty="0" smtClean="0"/>
              <a:t>Students </a:t>
            </a:r>
            <a:r>
              <a:rPr lang="en-US" sz="2800" dirty="0"/>
              <a:t>with </a:t>
            </a:r>
            <a:r>
              <a:rPr lang="en-US" sz="2800" dirty="0" err="1"/>
              <a:t>behavioural</a:t>
            </a:r>
            <a:r>
              <a:rPr lang="en-US" sz="2800" dirty="0"/>
              <a:t> difficulties need to be punished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Personal &amp; Professional Values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Personal values = preferences</a:t>
            </a:r>
          </a:p>
          <a:p>
            <a:pPr eaLnBrk="1" hangingPunct="1"/>
            <a:r>
              <a:rPr lang="en-US" dirty="0" smtClean="0"/>
              <a:t>Clean and tidy classroom</a:t>
            </a:r>
          </a:p>
          <a:p>
            <a:pPr eaLnBrk="1" hangingPunct="1"/>
            <a:r>
              <a:rPr lang="en-US" dirty="0" smtClean="0"/>
              <a:t>Professional values – trust / considerate / fair (code of conduct)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Culture and Community</a:t>
            </a:r>
            <a:endParaRPr lang="en-AU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Who are the students in Australia’s classrooms today? From what kind of families do they come from?</a:t>
            </a:r>
          </a:p>
          <a:p>
            <a:pPr eaLnBrk="1" hangingPunct="1"/>
            <a:r>
              <a:rPr lang="en-US" dirty="0" smtClean="0"/>
              <a:t>Australia: </a:t>
            </a:r>
            <a:r>
              <a:rPr lang="en-US" i="1" dirty="0" smtClean="0"/>
              <a:t>a land of cultural diversity</a:t>
            </a:r>
            <a:endParaRPr lang="en-AU" i="1" dirty="0" smtClean="0"/>
          </a:p>
        </p:txBody>
      </p:sp>
      <p:pic>
        <p:nvPicPr>
          <p:cNvPr id="4100" name="Picture 5" descr="banner_austral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4149725"/>
            <a:ext cx="489585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07504" y="6224627"/>
            <a:ext cx="91935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Australian classrooms are among the most culturally and linguistically diverse in the world.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All teachers face two main challenges:</a:t>
            </a:r>
            <a:endParaRPr lang="en-A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1. a teaching goal</a:t>
            </a:r>
          </a:p>
          <a:p>
            <a:pPr eaLnBrk="1" hangingPunct="1"/>
            <a:r>
              <a:rPr lang="en-US" sz="2800" smtClean="0"/>
              <a:t>2. a learning goal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Beliefs about children and behaviour</a:t>
            </a:r>
          </a:p>
          <a:p>
            <a:pPr eaLnBrk="1" hangingPunct="1">
              <a:buFont typeface="Wingdings" pitchFamily="2" charset="2"/>
              <a:buNone/>
            </a:pPr>
            <a:endParaRPr lang="en-AU" sz="2800" smtClean="0"/>
          </a:p>
          <a:p>
            <a:pPr eaLnBrk="1" hangingPunct="1">
              <a:buFont typeface="Wingdings" pitchFamily="2" charset="2"/>
              <a:buNone/>
            </a:pPr>
            <a:r>
              <a:rPr lang="en-AU" sz="2800" smtClean="0"/>
              <a:t>Personal and professional values</a:t>
            </a:r>
          </a:p>
          <a:p>
            <a:pPr eaLnBrk="1" hangingPunct="1">
              <a:buFont typeface="Wingdings" pitchFamily="2" charset="2"/>
              <a:buNone/>
            </a:pPr>
            <a:endParaRPr lang="en-AU" sz="2800" smtClean="0"/>
          </a:p>
          <a:p>
            <a:pPr eaLnBrk="1" hangingPunct="1">
              <a:buFont typeface="Wingdings" pitchFamily="2" charset="2"/>
              <a:buNone/>
            </a:pPr>
            <a:r>
              <a:rPr lang="en-AU" sz="2800" smtClean="0"/>
              <a:t>Practice informed by knowledge of discipline &amp; behaviour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3923928" y="3717032"/>
            <a:ext cx="504825" cy="576262"/>
          </a:xfrm>
          <a:prstGeom prst="downArrow">
            <a:avLst>
              <a:gd name="adj1" fmla="val 50000"/>
              <a:gd name="adj2" fmla="val 285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3995738" y="4581525"/>
            <a:ext cx="504825" cy="576263"/>
          </a:xfrm>
          <a:prstGeom prst="downArrow">
            <a:avLst>
              <a:gd name="adj1" fmla="val 50000"/>
              <a:gd name="adj2" fmla="val 285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133600"/>
            <a:ext cx="7793037" cy="3671888"/>
          </a:xfrm>
        </p:spPr>
        <p:txBody>
          <a:bodyPr/>
          <a:lstStyle/>
          <a:p>
            <a:pPr eaLnBrk="1" hangingPunct="1"/>
            <a:r>
              <a:rPr lang="en-AU" sz="5400" smtClean="0"/>
              <a:t>What’s the number one reason for teachers leaving the profession?</a:t>
            </a:r>
            <a:br>
              <a:rPr lang="en-AU" sz="5400" smtClean="0"/>
            </a:br>
            <a:endParaRPr lang="en-US" sz="540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924944"/>
            <a:ext cx="7793037" cy="93610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sz="5400" dirty="0" smtClean="0"/>
              <a:t/>
            </a:r>
            <a:br>
              <a:rPr lang="en-AU" sz="5400" dirty="0" smtClean="0"/>
            </a:br>
            <a:endParaRPr lang="en-US" sz="5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67544" y="692697"/>
            <a:ext cx="7704856" cy="797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dirty="0" smtClean="0"/>
          </a:p>
          <a:p>
            <a:r>
              <a:rPr lang="en-AU" sz="3200" dirty="0" smtClean="0"/>
              <a:t>DePaul </a:t>
            </a:r>
            <a:r>
              <a:rPr lang="en-AU" sz="3200" dirty="0" smtClean="0"/>
              <a:t>(2000) recently reported that nearly 22 per cent of all teachers leave the teaching profession within the first three years of teaching</a:t>
            </a:r>
            <a:r>
              <a:rPr lang="en-AU" sz="32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AU" sz="3200" dirty="0" smtClean="0">
                <a:solidFill>
                  <a:schemeClr val="hlink"/>
                </a:solidFill>
              </a:rPr>
              <a:t>Classroom management issues (the less serious behaviours) </a:t>
            </a:r>
          </a:p>
          <a:p>
            <a:pPr>
              <a:lnSpc>
                <a:spcPct val="90000"/>
              </a:lnSpc>
            </a:pPr>
            <a:endParaRPr lang="en-AU" sz="3200" dirty="0" smtClean="0"/>
          </a:p>
          <a:p>
            <a:pPr>
              <a:lnSpc>
                <a:spcPct val="90000"/>
              </a:lnSpc>
            </a:pPr>
            <a:r>
              <a:rPr lang="en-AU" sz="3200" dirty="0" smtClean="0"/>
              <a:t>Classroom management refers to how you organise, deliver, monitor and communicate your program.</a:t>
            </a:r>
          </a:p>
          <a:p>
            <a:pPr>
              <a:lnSpc>
                <a:spcPct val="90000"/>
              </a:lnSpc>
            </a:pPr>
            <a:endParaRPr lang="en-AU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It also includes attention to </a:t>
            </a:r>
            <a:r>
              <a:rPr lang="en-US" sz="3200" u="sng" dirty="0" smtClean="0"/>
              <a:t>routines</a:t>
            </a:r>
          </a:p>
          <a:p>
            <a:endParaRPr lang="en-AU" sz="3200" dirty="0" smtClean="0"/>
          </a:p>
          <a:p>
            <a:endParaRPr lang="en-AU" sz="3200" dirty="0" smtClean="0"/>
          </a:p>
          <a:p>
            <a:r>
              <a:rPr lang="en-AU" dirty="0" smtClean="0"/>
              <a:t/>
            </a:r>
            <a:br>
              <a:rPr lang="en-AU" dirty="0" smtClean="0"/>
            </a:b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What behaviours do you see as disruptive in classrooms?</a:t>
            </a:r>
            <a:endParaRPr lang="en-AU" sz="360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 the USA : absenteeism and lateness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 the UK : talking out of turn, and annoying other students with boys the main concern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 Australia / NZ: disobedience, refusal to obey instructions and insolence</a:t>
            </a:r>
          </a:p>
          <a:p>
            <a:pPr eaLnBrk="1" hangingPunct="1">
              <a:lnSpc>
                <a:spcPct val="90000"/>
              </a:lnSpc>
            </a:pP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No quick solutions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Classroom management is very complex area.</a:t>
            </a:r>
          </a:p>
          <a:p>
            <a:pPr eaLnBrk="1" hangingPunct="1"/>
            <a:r>
              <a:rPr lang="en-AU" smtClean="0"/>
              <a:t>Myth “You just need a good plan”</a:t>
            </a:r>
          </a:p>
        </p:txBody>
      </p:sp>
      <p:pic>
        <p:nvPicPr>
          <p:cNvPr id="33796" name="Picture 5" descr="pupp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716338"/>
            <a:ext cx="28813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Context specific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400" smtClean="0"/>
              <a:t>Classroom management issues are very </a:t>
            </a:r>
            <a:r>
              <a:rPr lang="en-AU" sz="2400" smtClean="0">
                <a:solidFill>
                  <a:schemeClr val="hlink"/>
                </a:solidFill>
              </a:rPr>
              <a:t>context specific</a:t>
            </a:r>
            <a:r>
              <a:rPr lang="en-AU" sz="2400" smtClean="0"/>
              <a:t>  e.g. 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Elite private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Single sex/coeducational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Country school with very stable population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Country school with transient population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High SES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Low SES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Independent religious based school</a:t>
            </a:r>
          </a:p>
          <a:p>
            <a:pPr eaLnBrk="1" hangingPunct="1">
              <a:lnSpc>
                <a:spcPct val="90000"/>
              </a:lnSpc>
            </a:pPr>
            <a:r>
              <a:rPr lang="en-AU" sz="2400" smtClean="0"/>
              <a:t>Independent philosophically aligned school</a:t>
            </a:r>
            <a:endParaRPr lang="en-US" sz="2400" smtClean="0"/>
          </a:p>
        </p:txBody>
      </p:sp>
      <p:pic>
        <p:nvPicPr>
          <p:cNvPr id="32772" name="Picture 5" descr="context_bi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6207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Duty of care</a:t>
            </a:r>
            <a:endParaRPr lang="en-A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Emotional or psychological harm at school = loss of educational opportunities=reduced employability=less career prospects</a:t>
            </a:r>
            <a:endParaRPr lang="en-AU" smtClean="0"/>
          </a:p>
        </p:txBody>
      </p:sp>
      <p:pic>
        <p:nvPicPr>
          <p:cNvPr id="29700" name="Picture 4" descr="MPj04225910000%5B1%5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4076700"/>
            <a:ext cx="35274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Restorative Justice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Restorative Justice</a:t>
            </a:r>
            <a:r>
              <a:rPr lang="en-US" b="1" smtClean="0"/>
              <a:t> </a:t>
            </a:r>
            <a:r>
              <a:rPr lang="en-US" smtClean="0"/>
              <a:t>stresses the importance</a:t>
            </a:r>
            <a:r>
              <a:rPr lang="en-US" b="1" smtClean="0"/>
              <a:t> </a:t>
            </a:r>
            <a:r>
              <a:rPr lang="en-US" smtClean="0"/>
              <a:t>of </a:t>
            </a:r>
            <a:r>
              <a:rPr lang="en-US" b="1" smtClean="0"/>
              <a:t>relationships</a:t>
            </a:r>
            <a:r>
              <a:rPr lang="en-US" smtClean="0"/>
              <a:t> </a:t>
            </a:r>
            <a:r>
              <a:rPr lang="en-US" i="1" smtClean="0"/>
              <a:t>over</a:t>
            </a:r>
            <a:r>
              <a:rPr lang="en-US" smtClean="0"/>
              <a:t> and above </a:t>
            </a:r>
            <a:r>
              <a:rPr lang="en-US" b="1" smtClean="0"/>
              <a:t>rules</a:t>
            </a:r>
            <a:r>
              <a:rPr lang="en-US" smtClean="0"/>
              <a:t>.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</a:p>
        </p:txBody>
      </p:sp>
      <p:pic>
        <p:nvPicPr>
          <p:cNvPr id="34820" name="Picture 5" descr="kidsdolls_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3357563"/>
            <a:ext cx="38100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622300"/>
          </a:xfrm>
        </p:spPr>
        <p:txBody>
          <a:bodyPr>
            <a:normAutofit fontScale="90000"/>
          </a:bodyPr>
          <a:lstStyle/>
          <a:p>
            <a:r>
              <a:rPr lang="en-AU" sz="3600" smtClean="0"/>
              <a:t>The Core Principles of Teaching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07950" y="1125538"/>
            <a:ext cx="8928100" cy="5006975"/>
          </a:xfrm>
        </p:spPr>
        <p:txBody>
          <a:bodyPr/>
          <a:lstStyle/>
          <a:p>
            <a:r>
              <a:rPr lang="en-AU" sz="2800" smtClean="0"/>
              <a:t>Teaching is about	         Teaching is about control</a:t>
            </a:r>
          </a:p>
          <a:p>
            <a:pPr>
              <a:buFont typeface="Wingdings" pitchFamily="2" charset="2"/>
              <a:buNone/>
            </a:pPr>
            <a:r>
              <a:rPr lang="en-AU" sz="2800" smtClean="0"/>
              <a:t>Human Relationships				</a:t>
            </a:r>
          </a:p>
          <a:p>
            <a:pPr>
              <a:buFont typeface="Arial" charset="0"/>
              <a:buChar char="•"/>
            </a:pPr>
            <a:r>
              <a:rPr lang="en-AU" sz="2600" smtClean="0">
                <a:solidFill>
                  <a:srgbClr val="FFC000"/>
                </a:solidFill>
              </a:rPr>
              <a:t>Conflicts in  				</a:t>
            </a:r>
            <a:r>
              <a:rPr lang="en-AU" sz="2600" smtClean="0">
                <a:solidFill>
                  <a:srgbClr val="002060"/>
                </a:solidFill>
              </a:rPr>
              <a:t>Power</a:t>
            </a:r>
            <a:endParaRPr lang="en-AU" sz="260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AU" sz="2600" smtClean="0">
                <a:solidFill>
                  <a:srgbClr val="FFC000"/>
                </a:solidFill>
              </a:rPr>
              <a:t>relationships are inevitable		</a:t>
            </a:r>
            <a:r>
              <a:rPr lang="en-AU" sz="2600" smtClean="0">
                <a:solidFill>
                  <a:srgbClr val="002060"/>
                </a:solidFill>
              </a:rPr>
              <a:t>Misbehaviour</a:t>
            </a:r>
          </a:p>
          <a:p>
            <a:pPr>
              <a:buFont typeface="Arial" charset="0"/>
              <a:buChar char="•"/>
            </a:pPr>
            <a:r>
              <a:rPr lang="en-AU" sz="2600" smtClean="0">
                <a:solidFill>
                  <a:srgbClr val="FFC000"/>
                </a:solidFill>
              </a:rPr>
              <a:t>Hurt					</a:t>
            </a:r>
            <a:r>
              <a:rPr lang="en-AU" sz="2600" smtClean="0">
                <a:solidFill>
                  <a:srgbClr val="002060"/>
                </a:solidFill>
              </a:rPr>
              <a:t>Punishment</a:t>
            </a:r>
          </a:p>
          <a:p>
            <a:pPr>
              <a:buFont typeface="Arial" charset="0"/>
              <a:buChar char="•"/>
            </a:pPr>
            <a:r>
              <a:rPr lang="en-AU" sz="2600" smtClean="0">
                <a:solidFill>
                  <a:srgbClr val="FFC000"/>
                </a:solidFill>
              </a:rPr>
              <a:t>Healing process				</a:t>
            </a:r>
            <a:r>
              <a:rPr lang="en-AU" sz="2600" smtClean="0">
                <a:solidFill>
                  <a:srgbClr val="002060"/>
                </a:solidFill>
              </a:rPr>
              <a:t>Revenge / Retribution</a:t>
            </a:r>
          </a:p>
          <a:p>
            <a:pPr>
              <a:buFont typeface="Arial" charset="0"/>
              <a:buChar char="•"/>
            </a:pPr>
            <a:r>
              <a:rPr lang="en-AU" sz="2600" smtClean="0">
                <a:solidFill>
                  <a:srgbClr val="FFC000"/>
                </a:solidFill>
              </a:rPr>
              <a:t>Forgiveness &amp; Reparation		</a:t>
            </a:r>
            <a:r>
              <a:rPr lang="en-AU" sz="2600" smtClean="0">
                <a:solidFill>
                  <a:srgbClr val="002060"/>
                </a:solidFill>
              </a:rPr>
              <a:t>Battles / Reputation</a:t>
            </a:r>
          </a:p>
          <a:p>
            <a:pPr>
              <a:buFont typeface="Arial" charset="0"/>
              <a:buChar char="•"/>
            </a:pPr>
            <a:r>
              <a:rPr lang="en-AU" sz="2600" smtClean="0">
                <a:solidFill>
                  <a:srgbClr val="FFC000"/>
                </a:solidFill>
              </a:rPr>
              <a:t>Restoration of relationships		</a:t>
            </a:r>
            <a:r>
              <a:rPr lang="en-AU" sz="2600" smtClean="0">
                <a:solidFill>
                  <a:srgbClr val="002060"/>
                </a:solidFill>
              </a:rPr>
              <a:t>Further conflict</a:t>
            </a:r>
          </a:p>
          <a:p>
            <a:pPr>
              <a:buFont typeface="Arial" charset="0"/>
              <a:buChar char="•"/>
            </a:pPr>
            <a:r>
              <a:rPr lang="en-AU" sz="2600" smtClean="0">
                <a:solidFill>
                  <a:srgbClr val="FFC000"/>
                </a:solidFill>
              </a:rPr>
              <a:t>Learning and Growing</a:t>
            </a:r>
          </a:p>
          <a:p>
            <a:pPr>
              <a:buFont typeface="Arial" charset="0"/>
              <a:buChar char="•"/>
            </a:pPr>
            <a:endParaRPr lang="en-AU" sz="2400" smtClean="0"/>
          </a:p>
          <a:p>
            <a:pPr>
              <a:buFont typeface="Wingdings" pitchFamily="2" charset="2"/>
              <a:buNone/>
            </a:pPr>
            <a:r>
              <a:rPr lang="en-AU" sz="2400" smtClean="0"/>
              <a:t>Marist Youth Care 2007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>
            <a:off x="2665413" y="3608388"/>
            <a:ext cx="4103687" cy="15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Personality</a:t>
            </a:r>
            <a:endParaRPr 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z="2800" smtClean="0"/>
              <a:t>Teaching is a personality driven profession</a:t>
            </a:r>
          </a:p>
          <a:p>
            <a:pPr eaLnBrk="1" hangingPunct="1"/>
            <a:r>
              <a:rPr lang="en-AU" sz="2800" smtClean="0"/>
              <a:t>Teachers who ‘control’ with their personality can also do great </a:t>
            </a:r>
            <a:r>
              <a:rPr lang="en-AU" sz="2800" smtClean="0">
                <a:solidFill>
                  <a:schemeClr val="hlink"/>
                </a:solidFill>
              </a:rPr>
              <a:t>harm</a:t>
            </a:r>
          </a:p>
          <a:p>
            <a:pPr eaLnBrk="1" hangingPunct="1"/>
            <a:r>
              <a:rPr lang="en-AU" sz="2800" smtClean="0"/>
              <a:t>Teaching requires the ability to act, perform, to be dramatic</a:t>
            </a:r>
          </a:p>
          <a:p>
            <a:pPr eaLnBrk="1" hangingPunct="1"/>
            <a:r>
              <a:rPr lang="en-AU" sz="2800" smtClean="0"/>
              <a:t>Have to be confident and also be able to pretend to be confident</a:t>
            </a:r>
          </a:p>
          <a:p>
            <a:pPr eaLnBrk="1" hangingPunct="1"/>
            <a:r>
              <a:rPr lang="en-AU" sz="2800" smtClean="0"/>
              <a:t>Duck on the lake </a:t>
            </a:r>
            <a:endParaRPr lang="en-US" sz="280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CSI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4003575"/>
          </a:xfrm>
        </p:spPr>
        <p:txBody>
          <a:bodyPr>
            <a:normAutofit/>
          </a:bodyPr>
          <a:lstStyle/>
          <a:p>
            <a:r>
              <a:rPr lang="en-AU" dirty="0" smtClean="0"/>
              <a:t>Culture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Think Pair Share</a:t>
            </a:r>
            <a:endParaRPr lang="en-AU" dirty="0"/>
          </a:p>
        </p:txBody>
      </p:sp>
      <p:sp>
        <p:nvSpPr>
          <p:cNvPr id="1026" name="AutoShape 2" descr="data:image/jpg;base64,/9j/4AAQSkZJRgABAQAAAQABAAD/2wCEAAkGBhQSEBUUEhQUFRUUFBQUFxUUFBQUFRQUFBQVFBQUFBUXHCYeFxkkGRQVHy8gJCcpLCwsFR4xNTAqNSYrLCkBCQoKDgwOGg8PGikkHyQpKSwsLCwpKSkpKSwsLCksLCwpLCwpKSkpKSwsLCwpLCksLCwpLCksLCksKSkpNSwsKf/AABEIALwBDAMBIgACEQEDEQH/xAAcAAABBQEBAQAAAAAAAAAAAAADAAECBAUGBwj/xAA+EAABAgIHBAcGBgIBBQAAAAABAAIDEQQFITFBUWEGEnGREyJCgaGxwTJSctHh8AckYnOy8TSCIxQVQ1OS/8QAGwEAAgMBAQEAAAAAAAAAAAAAAgMBBAUABgf/xAAqEQACAgEEAQMEAgMBAAAAAAAAAQIDEQQSITFBEyJRBWGBkTJCUnGxI//aAAwDAQACEQMRAD8A6OSnCiSsN2GmnBV2Olwy+SLeNEmdfyOcXFlkheebW1D0MTfYP+N5/wDl15HDJd9CiSsPcfQpqdQmxWOY8TDhL6jVVGtrLOnvdU9y/J5A4I8N8x4I9b1Y6BFLHYWg4OabiFUgmR4+aFo9NGSklJdBDepQT1uai4W+Cdl44oPBepfCLKtUb2e8+aqq1RvZ7ygRZkdzUDJUZnAnm4lV69rPoYLn9o2N+I3cr+5XaE3dgMH6GjwE1wu1dZ9LG3QerDm3i7tH07kcjMhHfNmITO0/2rlGgytN6HRoM7TdhqriWalcPI0kg2ak1s0UNQt4HkWtkpSUmQyblZhwQElvALeAMOj58kcBSTFLbyA2NJJKSfcS3YkA5YIpbmamklObYDk2RSTlMEAIkkklxxFKSkVFcQNJOkFIQzkpw2cQSRegKf8A6fVGoMjci3QK/I6sW0e8L+8YrdgxQRvMIIOItBXCspIN9nH5q7RKY+GZsPEG48QvcShk8Gp57O0BB+SLCiYHuPodVj1fXDIkh7L8jj8Jx4LSa+dhv8+Guio20guOOUUtpKkFIhSFj22tPm06FeZxoRaSCCCDIg3ghevwos+qb8DnpxXK7aVBMdPDFo9sDEe9xGP0VJrHDNPQ6nY9kumceTMT+7EiVCA7DvHqpf0l4PSUvwXCrFEFnf6BVmmwcArtVtm8DN7fGSWi9Lo67aGsugo9ntEbrfilKfcJledwoW8fMrX2prPpo8m+yybRqe0edncqkGFuiXNFJiNPVxyTa2Vik1k07WTR2Qibv6SXLBfIgI0Oj5o0OCBxUiUlyAcvgQCRKW6eCkGpErEuhTkRkU4apJklybAbyNJRKml0RyUJNgkAkiijHROKMMyiUGRlACmCtiCMlLdRemRuKghnJSEAqzJJEoIjLACj8VLohkiFMjSRGRgEinKZScMlJJJcQcyykNOInrYjMe5t12V4Wc+hvF7Xcp+Sgxzm3EjT6L2+5+UfPtv+LNtlKGNnktqg14WiT+u3PtDgcfu1ciymnEA8LCjQ6Y3AlvG75KGoyDUpR7PR6NTGvbMO3hniNHC/vV0GYk683HBw+fmvO6NWLmkOBIPvN9Rkuiq7aQGx8uIu4kXtPBUrtNlcBJp8o57aioTR4m+wdRxs/ScWnTJZBPjavUokNkeGWuk5rhKeeVueui85reqXUeKWG0e0w+8MRxWZKLTwz0P0/V7vbLsHBPVHLkUZlLMMTF87NDK9UGxiLvJEo7S603fcgkNY5PQKan7UHo0LtHu+atQ2feaUGFvLQgwMrSkzngtLEUDhUed9gVgWWBEFHJRGwNeSqym30KlYADU4AVkQRxUw0C4eCBwlLsU5ZKoYTgpiAVYkcinDTkpVIOWAFH1KkIIy9UXcKXRlGq34R2GQkmROhKXQ6ovTkRtYJMi9Bql0Gqn02TtBppovQjVLohrzU+mztoFJG6IJdGMl3ps7aATTVnoxkEtzRF6X3O2lVIK1upSXel9ztpUS3TkVaITSU+kjtpkqLoYN4B7lnmnM1PcomnjBvMhe42nynf8AYuPoDD2R3CXkguqhhzHf81W/604NHioOp507hPzUbV5DVkvAc1LL2XEd3ykl/wBviDtNPEEHmFTiU12JlynyCLVtWRqU/chNLjiTc0ZuNwS5OMe2NVk2aFHix4ZmwyN18xI3gg3rSFQRKW/pIkUgDdANrpuAG8Q2YDRdxK3qo2JgUQB0QCNGIvcJtb8LT5m3gtAAC4AC8ykFTlOE+l+QbNRODW18o5IbByBLo9pyh2AazcsqboDmQyIZadwmwEuk4TJDrRjzXX1tS+wMfa4YBcJWNJ347yLm9Uf6/WaFaaCjnBWf1TVXz2ubwvx/w62IOhpDt0Cx+8AQCC0neHy7l31DgwKTCDwxtt9gmDiCuLrqFNsOIMWAH0+9UXZuu+gfbMsd7QFvAgZrFvoThuii1T9TuV3/AKzbz9+jqY+y7Oy1vJUIuzwHZ5Erp6DTocVgfDcHNOIwORGB0KsOhg3qio/DPSV6+yPnJwz6nbm4ITqoydzC7WLQp5HiqMWrW5EHRQ3OJoV/UG/JyjqqdgQeYQzV0TKfAhdNEqw4EHjYq76M4Xg+a71ZItR1jflHOuojx2Ty+SGWEXg94IXQpSU+sxy1T+DnSmXQOgtN4HIITqCw9kd1in1UMWpXlGImIWu6q2ajv+aE6qBg7mEXqxDWogzMkkrrqqdgQeYQnVe/KfAhTvi/Iasg/JXKSm6A4XtPJQRZDTTGKZOmUkiTTTppLjhiUkpJTUkHDb/E/eaVvBDdSBhb5IbnE3/Revlbg+WKCJviDOf3yUekJ04fNX6l2djUp0oTbBe42MbxPoLV6ds5sRBosnO/5IvvuFjT+huHG9VLdQohqJyOzP4dRI0nx5w4d+7/AOR44H2RqbdMV6HCgQqLDEOExrRg0fycbydTaUal03csFrjhlqVlueSZm0lVfdbzLoXZYocLsT3kmZvKpUukhoJwF36nYdysRHYc/ksCsKVvusuFg1zKtVQ3MxtRd/VFOlUjda55vtt1K5KAFu15Gs3cmzPF1g8zzWHCTbnzgZpo4hn5PTOi36JD+Bvi0S8ZLAHj6rpKtbOiM/aYeTGn0WFT4Uohydb34+PmsiPOUFcucgG0qLAf01HcWntNvDuLbiu12a/EGFHkyLKFFN0z1H/C43HQ8yuNhlZtY1dKbmiy8j1CpWQSeH+yxpdVOv2+Pg9yBTOaDevI9nNvo1GkyLOLCutPXaP0uPkfBenVTXcKks34Lw4Yi5zTk5t4SZJx4kb1N8bF7ew76LkgOYRer6YiaU4J9FuNjXZmRKO114BVaJVjcCR4rVfRskB7CL0pxwWYXPwzIfVzhdI+CrvhkXghbiRQYLMdRJdmBNKa2IlDY68DusVWJVXuu52qMD43xffBQSKNEobxhPggE52cbFA9NPoUkxbmnmmXBAnURp7I5ITqtZlyJVqaaanc0GpSXkpOqpuBI5FCdVRwdzC0ZpTR+pL5DVs/kyXVY7CXNDNAf7viFszSRerINXSPH4MFz3BrQXOJkAASScgBeu62f/DVxk+lWD/1NNv+7hdwHNdls/srBojeoJvIk6I72joPdGg8Vsbq9JZc3xE+epFOiUNsNoaxoa0XACQCDTKdu9Vtrscm8czolWFYSO4w24u93Qa+SzWhBXVnmRXtux7Ykp535obnYc073/eSr0qkBjZ8hmVaSzwjKutxwipWlKkNwXm/QZd/lxWS5wEybgJnuU4jyZk3lZ1bRpNDMX+Q+q0IR2rBnr3SMqnxSWlxve6fcLvIKnCVisDa0ZCfOz0QIapyeW2bMViOD1So/wDGg/tQ/wCAWVWsHqzxYfC4+i1Kg/xYP7TP4hCp0LrOGB9Rb6rKj2wbVwc5NGnMffJBLJEjIy5IkI2obo7lkq8p5Rl1hQZdZosxGX0VShU6JAeIkFxaRiMsiMRxXQOEjxWRWFC3es32cRl9FUhLD9OZchPjdE9A2Z/EeHGkykShxLg66G48eweNmq7QOXz05mXJdFs1t3Fo0mOnEhe4T1mj9DsOBs4KJ0tfxNSjW54n+z2NMVnVNX8GlM3oTwc2mxzfib63LQVfJppprKBPo4wsVd8MhXE00tobGxopTTKy+ADdYgPhkXocND4zTIqD2A3gFSTFCGVIlWtN1nBVolWOFxB42LTmkowOjdOPkxHwXC9p80MFbyFEozXXgLsDo6n5RjEploxKrGBI8VWfVzxdI+CjA+N8H5K00k72EXghRUjk0+jp1nVhWEpsYbcTloNfJPTqfLqtNuJy4arLXqK4Z5Z88uux7YjNbJJ7pJOdJDCsGZbZtWF2Kcr+JKw6ZSt908BYBpnxVqtKV2B/t6BZyt0wx7mZ0nkjJYEaN0kUuwnZwFg+a1K2pG5CMr3dUep5LJobLE6bxBsdRHLyVaaZxDpIeCg0Jnum4nMlSaqBpnqWz3+LB/aZ/EJViOsDmPL+02z5/Kwf2mfxCnWQ6oORlz/pZSfuOn/E5ysWSfP3hPvFh9FX3lo1nDmyfu291x+9FmzTu0U2iwCCELQ/2EoT1KIPBZ11efwTXPZLBi0+hbhmPZPgclRezEf2ukMnCRtBWLTaIYZzabj6FTRbu9si21jlFehU98J4fDc5jhcQZH6jRejbNfiUx8mUqTHXCIPYPxDsnW7gvNXsmhEyvR2VKQ+nUSr6/R9DsiAgEEEG0EWgjMFPNeLbObZxqIQAd+FjDcbB8B7J8NF6lUW0sGltnCd1h7TDY9vEYjUWKlOtw7NinURt67+DXmlNRmkgLBB8AHRV3wiFbSQuKYyNjRRTFWnwAdEB8Ej6IWmh8bEwaSSZQMFNIpklxwxCE6itPZHJGTLiU2ujFTFyYlQnNevPBWT2ISDTaVuN1NgGufciudK0rDpVIL3TwuGgTa4bmZ85PtgSZ3pJkOl0jcY52Qs44eKvCsGJW1I3oksGWd+P3omad1nAE+CqsEzxP1KsUt0mHWQ8UrUPGImjRHBQapBQTgqmWz1LZ8/lYP7bP4hWaaJsPceRVPZ8/lYP7bP4hX4gmCMwQsl9kvlGO5sxI42c1hObIkHAyW2Csus2SfP3h4j7CeU2ivvSR2uVaalDek2LyLkibrDxTRGBwIIsKk5QCzrYbXlFqmeVhmJS6MWHQ3H0OqrObNdDGhB7ZG4/diw6RRyx0j3HMKzTbvWH2Max0U3CSLRaW6G4PhuLXC0OaZEJ3ID2y4J0ohRkembMfiS18odKk11wiixp+Mdk63cF3bIgIBBBBtBFoIzC+dw5dDs3tnGohAB34WMNxu+A9k+Gipzo8xNOnWeJ/s9pmksmo9pINKZOE60e0w2PbxGWosWrNVuuDRTTWUPNMkmXEkHwQdFXfAI1VtJC0mHGbiUE01cfCBQHwCNUOCxG1MEmTplAw55z58PNOoTQqXStxhONwGZXsUvCPms5OTyytWlL7APxeg9VnFyiXczimLlfhHasCG8slNZFd0mZDO8+i03PkCTcLVzMaNvOLszyGHgmxXIyuPOQlHFqVYOsA1UqPdxVemv60sgqN0syZp1LCAzSTTSCQOPUKgP5WD+0z+IWhvLN2fP5WD+2z+IV+ayn2zjKiiTiNT9FSrJk2cLfmr9NsedQD6eiruE7M7E5dFaS5MMFPNRc2RIyJTTXNZQotByi9DhvRFUlHPDBT2vKIhyHSYAeJHuORUrinms9pwZfi9yyc/GhFhkf7GYQyt2l0UPbI34HL6LDewtJBEiFo02qa57IawAeyVyiCjoT4eSa0SmFotMfDeHscWubaHNMiF6Nsx+JLXyh0qTXXCKLGH4x2TrdwXmO8lNInWp9lmq6Vb4PolkQEAggg2gi4p14ts3tpGohDQd+FjDcbvgPZPhovVKi2lg0ts4TusB1mGx7eIxGosVKdbh2a1WojZ/s1kySSWWBJJJlxBF8MFBNG1R0lGEw1No4veWJTKVvungLB8+9WazpchuC836DLvWYCvb0w/sz59J+CZcohyjvJAqyLKdc0mTN3F3kL1izRqwpG9EOQ6o7r/FBhi0Is7Y5LlcOkXGCQVCkPm8/dyvrK35zOdqzGy/FEppwVCacFCGen1Afy0L9tn8QtCazNn3flYX7bP4haJKyn2yCjWItadCFUV6sh1QciPGxUJpsOhE1yZlZMk8H3h4j7CrTWlWMObJ+7b6H70WXNEKZNrkYFV0RjkmxeQJBHWqAKnNDcFUthlZGUz2vDJFVadQw8fqFx9DorM0iqkZNPKLhzhBBkRIhNNa9YULfEx7Q8RksZadVimgGiMSHkho81B7JpjRKYOaNRaW6G4PY4tc20FpkR3oB1SQYDTxyj03Zj8SmulDpUmuuEUCTT8Y7J1u4LvGRAQCCCDaCLQRmCvncLf2b2zjUQyB34WMNxsGrD2T4aKpZR5iaNOsxxP8AZ7UksqotpYNLZOE60e0w2PbxGI1Fi1FUxjs0k01lDpJppprjjydzyTM3m1MopTXvEeAFNAp9J3IZONw4n78Eaaxa5pE3Bo7Np4m7w80XYVccspNCPRxbwVcK1RxZxQ3yxHBerWWTjvk0nQrNCuU13U4kBUgs9ltLgkU4KgnC4k9N2fP5aF+23yC0ZrM2fP5aF+23yWjNZb7BB0xs2O4T5WrMBWs8TBGYksZiOAmxEnCYt+5rCLZEg3gkLcmsusoUnz94eI+wmCmV5qTHIc06GSysAlkFJDY6amqotkTYnSdaotKpWw2vKLtU9ywSKz6xoO91m+1iM/qr80kEJOLyhpzU060axoHbaOI9Qs0FaldimsoBoTmzQXNkjzSImiaOTwASTuZJMhxgMNRqU6G4PY4tc20OaSCO9ei7M/iUHSh0uTXXCKBJp+MdniLOC80TzSp1xn2PqulW+D6GZEBAIIIImCLQRmCnXiuzu2EaiGTTvw8Ybrv9T2T9yXpFA28okRgcYghnFj5gg91hGqpTqlA1qtRCxfDOEJSJUSUivbniBojw0EnAE8lzT4hcS43kzWvXLyIYGZAPifRY4Rw+SxUuMjq6y5UoftfeSuBV9Q/dgt1rgr093sjiVVRqaev3eqCqhZXQ5SCYpNXHHpezx/Kwvgb5LSmszZ3/ABYXwNWkFly7YA81kRRJ5GpWssumD/kPd5KY9i59A5qrWUObJ+7b3XFWUzxMSzThJhzTqDVIKACbHSKMq6MwpFiw8gSJKJzTpFJlHcsHRk4vKECkmCclZ77waKeVkZZVY0CXXbdiMtRotaSYo4WODyiDm06LToQbEIF1h5oK1YvKyAOhPhyRUlOCUwAKSeIFFA+BiHTgpklBJ//Z"/>
          <p:cNvSpPr>
            <a:spLocks noChangeAspect="1" noChangeArrowheads="1"/>
          </p:cNvSpPr>
          <p:nvPr/>
        </p:nvSpPr>
        <p:spPr bwMode="auto">
          <a:xfrm>
            <a:off x="73025" y="-862013"/>
            <a:ext cx="2552700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 Personal philosophy		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204864"/>
            <a:ext cx="7772400" cy="4114800"/>
          </a:xfrm>
        </p:spPr>
        <p:txBody>
          <a:bodyPr/>
          <a:lstStyle/>
          <a:p>
            <a:pPr eaLnBrk="1" hangingPunct="1"/>
            <a:r>
              <a:rPr lang="en-AU" dirty="0" smtClean="0"/>
              <a:t>You must have a clearly articulated personal philosophy</a:t>
            </a:r>
          </a:p>
          <a:p>
            <a:pPr eaLnBrk="1" hangingPunct="1"/>
            <a:r>
              <a:rPr lang="en-AU" dirty="0" smtClean="0"/>
              <a:t>This is your starting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dirty="0" smtClean="0"/>
              <a:t>point when deciding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dirty="0" smtClean="0"/>
              <a:t>-what do you believe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dirty="0" smtClean="0"/>
              <a:t>about children and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dirty="0" smtClean="0"/>
              <a:t>learning?</a:t>
            </a:r>
          </a:p>
          <a:p>
            <a:pPr eaLnBrk="1" hangingPunct="1"/>
            <a:endParaRPr lang="en-AU" dirty="0" smtClean="0"/>
          </a:p>
        </p:txBody>
      </p:sp>
      <p:pic>
        <p:nvPicPr>
          <p:cNvPr id="45060" name="Picture 7" descr="image_teac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068960"/>
            <a:ext cx="2611016" cy="276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classroom management plan</a:t>
            </a:r>
            <a:endParaRPr lang="en-AU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AU" smtClean="0"/>
              <a:t>Consider how you:-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smtClean="0"/>
              <a:t>• foster effective relationships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smtClean="0"/>
              <a:t>• create class identity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smtClean="0"/>
              <a:t>• give instructions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smtClean="0"/>
              <a:t>• ensure cooperation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smtClean="0"/>
              <a:t>• question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smtClean="0"/>
              <a:t>• listen</a:t>
            </a:r>
          </a:p>
        </p:txBody>
      </p:sp>
    </p:spTree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Being ‘friends’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Effective teaching/learning relationships </a:t>
            </a:r>
            <a:r>
              <a:rPr lang="en-AU" smtClean="0">
                <a:solidFill>
                  <a:srgbClr val="FF0000"/>
                </a:solidFill>
              </a:rPr>
              <a:t>are not</a:t>
            </a:r>
            <a:r>
              <a:rPr lang="en-AU" smtClean="0"/>
              <a:t> predicated on being ‘friends’. 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They are enhanced when students know what to expect, are treated respectfully, challenged but allowed to maintain their dignity.</a:t>
            </a:r>
          </a:p>
        </p:txBody>
      </p:sp>
    </p:spTree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smtClean="0"/>
              <a:t>Classroom rules should be:</a:t>
            </a:r>
            <a:r>
              <a:rPr lang="en-AU" smtClean="0"/>
              <a:t/>
            </a:r>
            <a:br>
              <a:rPr lang="en-AU" smtClean="0"/>
            </a:br>
            <a:endParaRPr lang="en-AU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Reflective of school rules, philosophy  and values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Positively stated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Student centred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Few in number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Enforceable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Prominently displayed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smtClean="0"/>
              <a:t>• Supported consistently by appropriate consequences</a:t>
            </a:r>
          </a:p>
        </p:txBody>
      </p:sp>
    </p:spTree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would you say?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	</a:t>
            </a:r>
          </a:p>
          <a:p>
            <a:pPr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A teacher was disciplined for bribing his students with homework exemptions to get them to behave in class.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What do you think about using rewards and punishments in teaching? </a:t>
            </a:r>
          </a:p>
        </p:txBody>
      </p:sp>
      <p:pic>
        <p:nvPicPr>
          <p:cNvPr id="21508" name="Picture 2" descr="http://t0.gstatic.com/images?q=tbn:CTKompdUM7UESM:http://www.politicaldisgust.com/wp-content/uploads/2009/11/bribing-talib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620688"/>
            <a:ext cx="1181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92150"/>
            <a:ext cx="9144000" cy="577850"/>
          </a:xfrm>
          <a:ln/>
        </p:spPr>
        <p:txBody>
          <a:bodyPr>
            <a:normAutofit fontScale="90000"/>
          </a:bodyPr>
          <a:lstStyle/>
          <a:p>
            <a:pPr eaLnBrk="1" hangingPunct="1"/>
            <a:r>
              <a:rPr lang="en-AU" b="0" dirty="0" smtClean="0"/>
              <a:t>About culture -</a:t>
            </a:r>
            <a:r>
              <a:rPr lang="en-AU" b="1" i="1" dirty="0" smtClean="0"/>
              <a:t>Key concepts</a:t>
            </a:r>
            <a:endParaRPr lang="en-AU" b="0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776"/>
            <a:ext cx="9144000" cy="47244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Culture means many different things and includes values, beliefs, practices, attitudes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Living cultures are not static but dynamic and changing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Human beings ‘make’ culture – they are members of a group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Groups can be defined along regional, ethnic, religious, racial, gender, social class or other lines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Each of us is a member of many groups, thus influenced by many different cultures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  <a:p>
            <a:pPr eaLnBrk="1" hangingPunct="1">
              <a:lnSpc>
                <a:spcPct val="90000"/>
              </a:lnSpc>
            </a:pPr>
            <a:r>
              <a:rPr lang="en-AU" sz="2400" dirty="0" smtClean="0"/>
              <a:t>Influences can sometimes be incompatible or contradictory</a:t>
            </a:r>
          </a:p>
          <a:p>
            <a:pPr eaLnBrk="1" hangingPunct="1">
              <a:lnSpc>
                <a:spcPct val="90000"/>
              </a:lnSpc>
            </a:pPr>
            <a:endParaRPr lang="en-AU" sz="2400" dirty="0" smtClean="0"/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2268538" y="50847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endParaRPr lang="en-US" sz="1800">
              <a:latin typeface="Arial" charset="0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Conflicts of culture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Sub-cultures / sub-societies </a:t>
            </a:r>
          </a:p>
          <a:p>
            <a:pPr eaLnBrk="1" hangingPunct="1"/>
            <a:r>
              <a:rPr lang="en-US" dirty="0" smtClean="0"/>
              <a:t>The blue and white collar worker</a:t>
            </a:r>
          </a:p>
          <a:p>
            <a:pPr eaLnBrk="1" hangingPunct="1"/>
            <a:r>
              <a:rPr lang="en-US" dirty="0" smtClean="0"/>
              <a:t>Conflicts between the home and school culture? </a:t>
            </a:r>
          </a:p>
          <a:p>
            <a:pPr eaLnBrk="1" hangingPunct="1"/>
            <a:r>
              <a:rPr lang="en-US" dirty="0" smtClean="0"/>
              <a:t>The schools role in the development of gender: does school reinforce gender?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classroom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smtClean="0"/>
          </a:p>
          <a:p>
            <a:r>
              <a:rPr lang="en-US" sz="2800" smtClean="0"/>
              <a:t>South Korean students grow up in a collectivist society, while students in the Australia, England, the United States grow up in more of an individualistic society. </a:t>
            </a:r>
          </a:p>
          <a:p>
            <a:pPr>
              <a:buFontTx/>
              <a:buNone/>
            </a:pPr>
            <a:r>
              <a:rPr lang="en-US" sz="2800" smtClean="0"/>
              <a:t> </a:t>
            </a:r>
          </a:p>
          <a:p>
            <a:r>
              <a:rPr lang="en-US" sz="2800" smtClean="0"/>
              <a:t>In these two different societies, the classrooms are run based on the cultural differences.</a:t>
            </a:r>
          </a:p>
        </p:txBody>
      </p:sp>
      <p:pic>
        <p:nvPicPr>
          <p:cNvPr id="6148" name="Picture 2" descr="http://t0.gstatic.com/images?q=tbn:xoBsS7g1DBIf7M:http://www.tarakotagoldens.com/classroom_management/images/classroom%2520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76672"/>
            <a:ext cx="2000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Social class difference</a:t>
            </a:r>
            <a:endParaRPr lang="en-AU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Poor health care </a:t>
            </a:r>
          </a:p>
          <a:p>
            <a:pPr eaLnBrk="1" hangingPunct="1"/>
            <a:r>
              <a:rPr lang="en-US" dirty="0" smtClean="0"/>
              <a:t>Low expectations – low self esteem</a:t>
            </a:r>
          </a:p>
          <a:p>
            <a:pPr eaLnBrk="1" hangingPunct="1"/>
            <a:r>
              <a:rPr lang="en-US" dirty="0" smtClean="0"/>
              <a:t>Learned helplessness</a:t>
            </a:r>
          </a:p>
          <a:p>
            <a:pPr eaLnBrk="1" hangingPunct="1"/>
            <a:r>
              <a:rPr lang="en-US" dirty="0" smtClean="0"/>
              <a:t>Peer influence and resistance cultures</a:t>
            </a:r>
          </a:p>
          <a:p>
            <a:pPr eaLnBrk="1" hangingPunct="1"/>
            <a:r>
              <a:rPr lang="en-US" dirty="0" smtClean="0"/>
              <a:t>Home environment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i="1" dirty="0" smtClean="0"/>
              <a:t>‘Membership in a particular group does not determine </a:t>
            </a:r>
            <a:r>
              <a:rPr lang="en-US" i="1" dirty="0" err="1" smtClean="0"/>
              <a:t>behaviour</a:t>
            </a:r>
            <a:r>
              <a:rPr lang="en-US" i="1" dirty="0" smtClean="0"/>
              <a:t> but makes certain types of </a:t>
            </a:r>
            <a:r>
              <a:rPr lang="en-US" i="1" dirty="0" err="1" smtClean="0"/>
              <a:t>behaviour</a:t>
            </a:r>
            <a:r>
              <a:rPr lang="en-US" i="1" dirty="0" smtClean="0"/>
              <a:t> more probable’ </a:t>
            </a:r>
            <a:r>
              <a:rPr lang="en-US" sz="1600" i="1" dirty="0" smtClean="0"/>
              <a:t>(Banks 1993)</a:t>
            </a:r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we view people: Stop/Think/Write</a:t>
            </a:r>
            <a:endParaRPr lang="en-A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List three traits most characteristic of: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University students~</a:t>
            </a:r>
          </a:p>
          <a:p>
            <a:pPr eaLnBrk="1" hangingPunct="1"/>
            <a:r>
              <a:rPr lang="en-US" smtClean="0"/>
              <a:t>Politicians~</a:t>
            </a:r>
          </a:p>
          <a:p>
            <a:pPr eaLnBrk="1" hangingPunct="1"/>
            <a:r>
              <a:rPr lang="en-US" smtClean="0"/>
              <a:t>Aborigines~</a:t>
            </a:r>
          </a:p>
          <a:p>
            <a:pPr eaLnBrk="1" hangingPunct="1"/>
            <a:r>
              <a:rPr lang="en-US" smtClean="0"/>
              <a:t>Buddhists~</a:t>
            </a:r>
          </a:p>
          <a:p>
            <a:pPr eaLnBrk="1" hangingPunct="1"/>
            <a:r>
              <a:rPr lang="en-US" smtClean="0"/>
              <a:t>Members of the defence forces~</a:t>
            </a: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156</TotalTime>
  <Words>1441</Words>
  <Application>Microsoft Office PowerPoint</Application>
  <PresentationFormat>On-screen Show (4:3)</PresentationFormat>
  <Paragraphs>278</Paragraphs>
  <Slides>44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Urban</vt:lpstr>
      <vt:lpstr>Psychological Principles of Classroom Management</vt:lpstr>
      <vt:lpstr>Let’s get started</vt:lpstr>
      <vt:lpstr>Culture and Community</vt:lpstr>
      <vt:lpstr>CSI</vt:lpstr>
      <vt:lpstr>About culture -Key concepts</vt:lpstr>
      <vt:lpstr>Conflicts of culture</vt:lpstr>
      <vt:lpstr>The classroom</vt:lpstr>
      <vt:lpstr>Social class difference</vt:lpstr>
      <vt:lpstr>How we view people: Stop/Think/Write</vt:lpstr>
      <vt:lpstr>Stereotypes</vt:lpstr>
      <vt:lpstr>Differences in cognition</vt:lpstr>
      <vt:lpstr>Community is EVERYBODY!</vt:lpstr>
      <vt:lpstr>Acknowledging diversity in the classroom</vt:lpstr>
      <vt:lpstr>Slide 14</vt:lpstr>
      <vt:lpstr>Students come to classrooms with:</vt:lpstr>
      <vt:lpstr>Classroom Immersion</vt:lpstr>
      <vt:lpstr>Making Decisions about Discipline</vt:lpstr>
      <vt:lpstr>Educational psychology</vt:lpstr>
      <vt:lpstr>Did you know:</vt:lpstr>
      <vt:lpstr>Influences on Disciplinary Practices</vt:lpstr>
      <vt:lpstr>Beliefs about children</vt:lpstr>
      <vt:lpstr>Self, pair, share</vt:lpstr>
      <vt:lpstr>Slide 23</vt:lpstr>
      <vt:lpstr>The Nature of Children</vt:lpstr>
      <vt:lpstr>Slide 25</vt:lpstr>
      <vt:lpstr>Beliefs about children’s behaviour</vt:lpstr>
      <vt:lpstr>Slide 27</vt:lpstr>
      <vt:lpstr>Assumptions about academic vs behavioural errors</vt:lpstr>
      <vt:lpstr>Personal &amp; Professional Values</vt:lpstr>
      <vt:lpstr>All teachers face two main challenges:</vt:lpstr>
      <vt:lpstr>What’s the number one reason for teachers leaving the profession? </vt:lpstr>
      <vt:lpstr> </vt:lpstr>
      <vt:lpstr>What behaviours do you see as disruptive in classrooms?</vt:lpstr>
      <vt:lpstr>No quick solutions</vt:lpstr>
      <vt:lpstr>Context specific</vt:lpstr>
      <vt:lpstr>Duty of care</vt:lpstr>
      <vt:lpstr>Restorative Justice</vt:lpstr>
      <vt:lpstr>The Core Principles of Teaching</vt:lpstr>
      <vt:lpstr>Personality</vt:lpstr>
      <vt:lpstr>A Personal philosophy  </vt:lpstr>
      <vt:lpstr>A classroom management plan</vt:lpstr>
      <vt:lpstr>Being ‘friends’</vt:lpstr>
      <vt:lpstr>Classroom rules should be: </vt:lpstr>
      <vt:lpstr>What would you say? 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Psychological Principles of Classroom Management</dc:title>
  <dc:creator>ITS</dc:creator>
  <cp:lastModifiedBy>ITS</cp:lastModifiedBy>
  <cp:revision>19</cp:revision>
  <dcterms:created xsi:type="dcterms:W3CDTF">2011-08-05T04:10:40Z</dcterms:created>
  <dcterms:modified xsi:type="dcterms:W3CDTF">2012-06-21T04:54:03Z</dcterms:modified>
</cp:coreProperties>
</file>